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17.fntdata" ContentType="application/x-fontdata"/>
  <Override PartName="/ppt/fonts/font18.fntdata" ContentType="application/x-fontdata"/>
  <Override PartName="/ppt/fonts/font19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embeddedFontLst>
    <p:embeddedFont>
      <p:font typeface="Calibri" panose="020F0502020204030204"/>
      <p:regular r:id="rId19"/>
      <p:bold r:id="rId20"/>
      <p:italic r:id="rId21"/>
      <p:boldItalic r:id="rId22"/>
    </p:embeddedFont>
    <p:embeddedFont>
      <p:font typeface="Poppins" panose="00000500000000000000"/>
      <p:regular r:id="rId23"/>
      <p:bold r:id="rId24"/>
      <p:italic r:id="rId25"/>
      <p:boldItalic r:id="rId26"/>
    </p:embeddedFont>
    <p:embeddedFont>
      <p:font typeface="Inter" panose="02000503000000020004"/>
      <p:regular r:id="rId27"/>
      <p:bold r:id="rId28"/>
      <p:italic r:id="rId29"/>
      <p:boldItalic r:id="rId30"/>
    </p:embeddedFont>
    <p:embeddedFont>
      <p:font typeface="Poppins SemiBold" panose="00000500000000000000"/>
      <p:regular r:id="rId31"/>
      <p:bold r:id="rId32"/>
      <p:italic r:id="rId33"/>
      <p:boldItalic r:id="rId34"/>
    </p:embeddedFont>
    <p:embeddedFont>
      <p:font typeface="Inter SemiBold" panose="0200050300000002000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2193" userDrawn="1">
          <p15:clr>
            <a:srgbClr val="000000"/>
          </p15:clr>
        </p15:guide>
        <p15:guide id="2" pos="2880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7572596-6BD4-46D6-AE86-623F2820853A}" styleName="Table_0">
    <a:wholeTbl>
      <a:tcTxStyle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Style>
        <a:tcBdr/>
        <a:fill>
          <a:solidFill>
            <a:srgbClr val="CFD7E7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7E7"/>
          </a:solidFill>
        </a:fill>
      </a:tcStyle>
    </a:band1V>
    <a:band2V>
      <a:tcStyle>
        <a:tcBdr/>
      </a:tcStyle>
    </a:band2V>
    <a:lastCol>
      <a:tcTxStyle b="on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714" y="96"/>
      </p:cViewPr>
      <p:guideLst>
        <p:guide orient="horz" pos="219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font" Target="fonts/font19.fntdata"/><Relationship Id="rId36" Type="http://schemas.openxmlformats.org/officeDocument/2006/relationships/font" Target="fonts/font18.fntdata"/><Relationship Id="rId35" Type="http://schemas.openxmlformats.org/officeDocument/2006/relationships/font" Target="fonts/font17.fntdata"/><Relationship Id="rId34" Type="http://schemas.openxmlformats.org/officeDocument/2006/relationships/font" Target="fonts/font16.fntdata"/><Relationship Id="rId33" Type="http://schemas.openxmlformats.org/officeDocument/2006/relationships/font" Target="fonts/font15.fntdata"/><Relationship Id="rId32" Type="http://schemas.openxmlformats.org/officeDocument/2006/relationships/font" Target="fonts/font14.fntdata"/><Relationship Id="rId31" Type="http://schemas.openxmlformats.org/officeDocument/2006/relationships/font" Target="fonts/font13.fntdata"/><Relationship Id="rId30" Type="http://schemas.openxmlformats.org/officeDocument/2006/relationships/font" Target="fonts/font12.fntdata"/><Relationship Id="rId3" Type="http://schemas.openxmlformats.org/officeDocument/2006/relationships/slide" Target="slides/slide1.xml"/><Relationship Id="rId29" Type="http://schemas.openxmlformats.org/officeDocument/2006/relationships/font" Target="fonts/font11.fntdata"/><Relationship Id="rId28" Type="http://schemas.openxmlformats.org/officeDocument/2006/relationships/font" Target="fonts/font10.fntdata"/><Relationship Id="rId27" Type="http://schemas.openxmlformats.org/officeDocument/2006/relationships/font" Target="fonts/font9.fntdata"/><Relationship Id="rId26" Type="http://schemas.openxmlformats.org/officeDocument/2006/relationships/font" Target="fonts/font8.fntdata"/><Relationship Id="rId25" Type="http://schemas.openxmlformats.org/officeDocument/2006/relationships/font" Target="fonts/font7.fntdata"/><Relationship Id="rId24" Type="http://schemas.openxmlformats.org/officeDocument/2006/relationships/font" Target="fonts/font6.fntdata"/><Relationship Id="rId23" Type="http://schemas.openxmlformats.org/officeDocument/2006/relationships/font" Target="fonts/font5.fntdata"/><Relationship Id="rId22" Type="http://schemas.openxmlformats.org/officeDocument/2006/relationships/font" Target="fonts/font4.fntdata"/><Relationship Id="rId21" Type="http://schemas.openxmlformats.org/officeDocument/2006/relationships/font" Target="fonts/font3.fntdata"/><Relationship Id="rId20" Type="http://schemas.openxmlformats.org/officeDocument/2006/relationships/font" Target="fonts/font2.fntdata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31" name="Google Shape;13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77" name="Google Shape;1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" name="Google Shape;19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3" name="Google Shape;21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49" name="Google Shape;24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66" name="Google Shape;26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87" name="Google Shape;2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Title Slid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Title and Content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Section Header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 panose="020F0502020204030204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Two Content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Comparison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 panose="020F0502020204030204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/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/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Title 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Content with Caption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 panose="020F0502020204030204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Picture with Caption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 panose="020F0502020204030204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Title and Vertical Text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Vertical Title and Text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 panose="020B0604020202020204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–"/>
              <a:defRPr sz="2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–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»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/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/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/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0" Type="http://schemas.openxmlformats.org/officeDocument/2006/relationships/notesSlide" Target="../notesSlides/notesSlide4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9.png"/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0" Type="http://schemas.openxmlformats.org/officeDocument/2006/relationships/notesSlide" Target="../notesSlides/notesSlide11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B3D">
            <a:alpha val="18000"/>
          </a:srgbClr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/>
        </p:nvSpPr>
        <p:spPr>
          <a:xfrm>
            <a:off x="2262708" y="3131790"/>
            <a:ext cx="7666583" cy="700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>
                <a:solidFill>
                  <a:srgbClr val="F8FAFC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The United Nations (UN)</a:t>
            </a:r>
            <a:endParaRPr lang="en-US" sz="4800" b="1" i="0" u="none" strike="noStrike" cap="none">
              <a:solidFill>
                <a:srgbClr val="F8FAFC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3114675" y="4023270"/>
            <a:ext cx="5962650" cy="293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F8FAFC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Goals, Structure, Missions, Achievements, and Global Impact</a:t>
            </a:r>
            <a:endParaRPr lang="en-US" sz="1650" b="0" i="0" u="none" strike="noStrike" cap="none">
              <a:solidFill>
                <a:srgbClr val="F8FAFC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87" name="Google Shape;87;p13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5715000" y="2045940"/>
            <a:ext cx="762000" cy="7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4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4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4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2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1095375" y="1941314"/>
            <a:ext cx="4714875" cy="8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Definition: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An international intergovernmental organization founded to maintain international peace and security.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1095375" y="2954684"/>
            <a:ext cx="4714875" cy="8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Established: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October 24, 1945, in the immediate aftermath of World War II to succeed the League of Nations.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1095375" y="3968055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Headquarters: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Situated in New York City, with key international offices in Geneva, Vienna, and Nairobi.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1095375" y="4707135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Core Purpose: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Created to prevent future global conflicts, promote collaboration, and ensure human rights.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101" name="Google Shape;101;p14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81750" y="1884015"/>
            <a:ext cx="417195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762000" y="571500"/>
            <a:ext cx="6571758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Introduction to the United Nations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  <p:pic>
        <p:nvPicPr>
          <p:cNvPr id="103" name="Google Shape;103;p14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1960364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4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2973734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4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398710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4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472618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809917"/>
            <a:ext cx="5562600" cy="3708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5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3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15" name="Google Shape;115;p15"/>
          <p:cNvSpPr/>
          <p:nvPr/>
        </p:nvSpPr>
        <p:spPr>
          <a:xfrm>
            <a:off x="762000" y="3865215"/>
            <a:ext cx="10668000" cy="381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703328" y="4170015"/>
            <a:ext cx="2464214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1941</a:t>
            </a:r>
            <a:endParaRPr lang="en-US" sz="1650" b="1" i="0" u="none" strike="noStrike" cap="none">
              <a:solidFill>
                <a:srgbClr val="1D70B8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762000" y="4560540"/>
            <a:ext cx="2346870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Atlantic Charter: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Drafted by the US &amp; UK to establish principles for global post-war security.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3477037" y="2607915"/>
            <a:ext cx="2464214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1945</a:t>
            </a:r>
            <a:endParaRPr lang="en-US" sz="1650" b="1" i="0" u="none" strike="noStrike" cap="none">
              <a:solidFill>
                <a:srgbClr val="1D70B8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19" name="Google Shape;119;p15"/>
          <p:cNvSpPr txBox="1"/>
          <p:nvPr/>
        </p:nvSpPr>
        <p:spPr>
          <a:xfrm>
            <a:off x="3535709" y="2998440"/>
            <a:ext cx="2346870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San Francisco: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Delegates from 50 nations gather to write and sign the official UN Charter.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6250747" y="4170015"/>
            <a:ext cx="2464214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1945</a:t>
            </a:r>
            <a:endParaRPr lang="en-US" sz="1650" b="1" i="0" u="none" strike="noStrike" cap="none">
              <a:solidFill>
                <a:srgbClr val="1D70B8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21" name="Google Shape;121;p15"/>
          <p:cNvSpPr txBox="1"/>
          <p:nvPr/>
        </p:nvSpPr>
        <p:spPr>
          <a:xfrm>
            <a:off x="6309419" y="4560540"/>
            <a:ext cx="2346870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Ratification: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On October 24, the UN officially begins operations with 51 founding states.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22" name="Google Shape;122;p15"/>
          <p:cNvSpPr txBox="1"/>
          <p:nvPr/>
        </p:nvSpPr>
        <p:spPr>
          <a:xfrm>
            <a:off x="9024457" y="2607915"/>
            <a:ext cx="2464214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Modern</a:t>
            </a:r>
            <a:endParaRPr lang="en-US" sz="1650" b="1" i="0" u="none" strike="noStrike" cap="none">
              <a:solidFill>
                <a:srgbClr val="1D70B8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23" name="Google Shape;123;p15"/>
          <p:cNvSpPr txBox="1"/>
          <p:nvPr/>
        </p:nvSpPr>
        <p:spPr>
          <a:xfrm>
            <a:off x="9083129" y="2998440"/>
            <a:ext cx="2346870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Global Growth: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Expansion to 193 sovereign states representing almost the entire world.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24" name="Google Shape;124;p15"/>
          <p:cNvSpPr txBox="1"/>
          <p:nvPr/>
        </p:nvSpPr>
        <p:spPr>
          <a:xfrm>
            <a:off x="762000" y="571500"/>
            <a:ext cx="6315476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The History of the United Nations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  <p:sp>
        <p:nvSpPr>
          <p:cNvPr id="125" name="Google Shape;125;p15"/>
          <p:cNvSpPr/>
          <p:nvPr/>
        </p:nvSpPr>
        <p:spPr>
          <a:xfrm>
            <a:off x="1840185" y="3789015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 cap="flat" cmpd="sng">
            <a:solidFill>
              <a:srgbClr val="1D70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6" name="Google Shape;126;p15"/>
          <p:cNvSpPr/>
          <p:nvPr/>
        </p:nvSpPr>
        <p:spPr>
          <a:xfrm>
            <a:off x="4613895" y="3789015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 cap="flat" cmpd="sng">
            <a:solidFill>
              <a:srgbClr val="1D70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7" name="Google Shape;127;p15"/>
          <p:cNvSpPr/>
          <p:nvPr/>
        </p:nvSpPr>
        <p:spPr>
          <a:xfrm>
            <a:off x="7387604" y="3789015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 cap="flat" cmpd="sng">
            <a:solidFill>
              <a:srgbClr val="1D70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8" name="Google Shape;128;p15"/>
          <p:cNvSpPr/>
          <p:nvPr/>
        </p:nvSpPr>
        <p:spPr>
          <a:xfrm>
            <a:off x="10161314" y="3789015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 cap="flat" cmpd="sng">
            <a:solidFill>
              <a:srgbClr val="1D70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6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6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6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4132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6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80644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6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6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39" name="Google Shape;139;p16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4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40" name="Google Shape;140;p16"/>
          <p:cNvSpPr txBox="1"/>
          <p:nvPr/>
        </p:nvSpPr>
        <p:spPr>
          <a:xfrm>
            <a:off x="9879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Peace &amp; Security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41" name="Google Shape;141;p16"/>
          <p:cNvSpPr txBox="1"/>
          <p:nvPr/>
        </p:nvSpPr>
        <p:spPr>
          <a:xfrm>
            <a:off x="10572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Preventing regional and global conflicts, resolving disputes peacefully, and deploying active peacekeeping operations.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42" name="Google Shape;142;p16"/>
          <p:cNvSpPr txBox="1"/>
          <p:nvPr/>
        </p:nvSpPr>
        <p:spPr>
          <a:xfrm>
            <a:off x="46391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Human Rights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43" name="Google Shape;143;p16"/>
          <p:cNvSpPr txBox="1"/>
          <p:nvPr/>
        </p:nvSpPr>
        <p:spPr>
          <a:xfrm>
            <a:off x="47084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Protecting fundamental freedoms globally as outlined in the landmark Universal Declaration of Human Rights (UDHR).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44" name="Google Shape;144;p16"/>
          <p:cNvSpPr txBox="1"/>
          <p:nvPr/>
        </p:nvSpPr>
        <p:spPr>
          <a:xfrm>
            <a:off x="8290303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Global Development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45" name="Google Shape;145;p16"/>
          <p:cNvSpPr txBox="1"/>
          <p:nvPr/>
        </p:nvSpPr>
        <p:spPr>
          <a:xfrm>
            <a:off x="8359675" y="3831877"/>
            <a:ext cx="2774900" cy="642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Fostering social progress, encouraging economic development, and protecting the biosphere from climate change.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146" name="Google Shape;146;p16" descr="image.png"/>
          <p:cNvPicPr preferRelativeResize="0"/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2235100" y="2746027"/>
            <a:ext cx="4191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 descr="image.png"/>
          <p:cNvPicPr preferRelativeResize="0"/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5833913" y="2746027"/>
            <a:ext cx="523875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 descr="image.png"/>
          <p:cNvPicPr preferRelativeResize="0"/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9537501" y="2746027"/>
            <a:ext cx="4191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6"/>
          <p:cNvSpPr txBox="1"/>
          <p:nvPr/>
        </p:nvSpPr>
        <p:spPr>
          <a:xfrm>
            <a:off x="762000" y="571500"/>
            <a:ext cx="5055788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Core Goals and Objectives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7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7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57" name="Google Shape;157;p17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5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graphicFrame>
        <p:nvGraphicFramePr>
          <p:cNvPr id="158" name="Google Shape;158;p17"/>
          <p:cNvGraphicFramePr/>
          <p:nvPr/>
        </p:nvGraphicFramePr>
        <p:xfrm>
          <a:off x="762000" y="1941165"/>
          <a:ext cx="10668000" cy="3600450"/>
        </p:xfrm>
        <a:graphic>
          <a:graphicData uri="http://schemas.openxmlformats.org/drawingml/2006/table">
            <a:tbl>
              <a:tblPr firstRow="1" bandRow="1">
                <a:noFill/>
                <a:tableStyleId>{B7572596-6BD4-46D6-AE86-623F2820853A}</a:tableStyleId>
              </a:tblPr>
              <a:tblGrid>
                <a:gridCol w="1870325"/>
                <a:gridCol w="4271675"/>
                <a:gridCol w="4526000"/>
              </a:tblGrid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0F172A"/>
                          </a:solidFill>
                          <a:latin typeface="Inter SemiBold" panose="02000503000000020004"/>
                          <a:ea typeface="Inter SemiBold" panose="02000503000000020004"/>
                          <a:cs typeface="Inter SemiBold" panose="02000503000000020004"/>
                          <a:sym typeface="Inter SemiBold" panose="02000503000000020004"/>
                        </a:rPr>
                        <a:t>Principal Organ</a:t>
                      </a:r>
                      <a:endParaRPr lang="en-US" sz="1350" b="0" i="0" u="none" strike="noStrike" cap="none">
                        <a:solidFill>
                          <a:srgbClr val="0F172A"/>
                        </a:solidFill>
                        <a:latin typeface="Inter SemiBold" panose="02000503000000020004"/>
                        <a:ea typeface="Inter SemiBold" panose="02000503000000020004"/>
                        <a:cs typeface="Inter SemiBold" panose="02000503000000020004"/>
                        <a:sym typeface="Inter SemiBold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0F172A"/>
                          </a:solidFill>
                          <a:latin typeface="Inter SemiBold" panose="02000503000000020004"/>
                          <a:ea typeface="Inter SemiBold" panose="02000503000000020004"/>
                          <a:cs typeface="Inter SemiBold" panose="02000503000000020004"/>
                          <a:sym typeface="Inter SemiBold" panose="02000503000000020004"/>
                        </a:rPr>
                        <a:t>Core Function / Role</a:t>
                      </a:r>
                      <a:endParaRPr lang="en-US" sz="1350" b="0" i="0" u="none" strike="noStrike" cap="none">
                        <a:solidFill>
                          <a:srgbClr val="0F172A"/>
                        </a:solidFill>
                        <a:latin typeface="Inter SemiBold" panose="02000503000000020004"/>
                        <a:ea typeface="Inter SemiBold" panose="02000503000000020004"/>
                        <a:cs typeface="Inter SemiBold" panose="02000503000000020004"/>
                        <a:sym typeface="Inter SemiBold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0F172A"/>
                          </a:solidFill>
                          <a:latin typeface="Inter SemiBold" panose="02000503000000020004"/>
                          <a:ea typeface="Inter SemiBold" panose="02000503000000020004"/>
                          <a:cs typeface="Inter SemiBold" panose="02000503000000020004"/>
                          <a:sym typeface="Inter SemiBold" panose="02000503000000020004"/>
                        </a:rPr>
                        <a:t>Key Composition &amp; Authority</a:t>
                      </a:r>
                      <a:endParaRPr lang="en-US" sz="1350" b="0" i="0" u="none" strike="noStrike" cap="none">
                        <a:solidFill>
                          <a:srgbClr val="0F172A"/>
                        </a:solidFill>
                        <a:latin typeface="Inter SemiBold" panose="02000503000000020004"/>
                        <a:ea typeface="Inter SemiBold" panose="02000503000000020004"/>
                        <a:cs typeface="Inter SemiBold" panose="02000503000000020004"/>
                        <a:sym typeface="Inter SemiBold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General Assembly</a:t>
                      </a:r>
                      <a:endParaRPr lang="en-US" sz="1200" b="1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Main deliberative, policymaking, and representative body.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All 193 Member States have equal voting power (1 vote each).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Security Council</a:t>
                      </a:r>
                      <a:endParaRPr lang="en-US" sz="1200" b="1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Maintains international peace and security.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15 members; 5 permanent with veto power (P5).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ECOSOC</a:t>
                      </a:r>
                      <a:endParaRPr lang="en-US" sz="1200" b="1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Coordinates economic, social, and environmental works.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54 members elected by the General Assembly.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Int'l Court of Justice</a:t>
                      </a:r>
                      <a:endParaRPr lang="en-US" sz="1200" b="1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Principal judicial organ (headquartered in The Hague).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15 judges resolving legal disputes between states.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Secretariat</a:t>
                      </a:r>
                      <a:endParaRPr lang="en-US" sz="1200" b="1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Executes day-to-day administrative work.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E293B"/>
                          </a:solidFill>
                          <a:latin typeface="Inter" panose="02000503000000020004"/>
                          <a:ea typeface="Inter" panose="02000503000000020004"/>
                          <a:cs typeface="Inter" panose="02000503000000020004"/>
                          <a:sym typeface="Inter" panose="02000503000000020004"/>
                        </a:rPr>
                        <a:t>Led by the Secretary-General and thousands of staff.</a:t>
                      </a:r>
                      <a:endParaRPr lang="en-US" sz="1200" b="0" i="0" u="none" strike="noStrike" cap="none">
                        <a:solidFill>
                          <a:srgbClr val="1E293B"/>
                        </a:solidFill>
                        <a:latin typeface="Inter" panose="02000503000000020004"/>
                        <a:ea typeface="Inter" panose="02000503000000020004"/>
                        <a:cs typeface="Inter" panose="02000503000000020004"/>
                        <a:sym typeface="Inter" panose="02000503000000020004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59" name="Google Shape;159;p17"/>
          <p:cNvSpPr/>
          <p:nvPr/>
        </p:nvSpPr>
        <p:spPr>
          <a:xfrm>
            <a:off x="762000" y="2441227"/>
            <a:ext cx="1870323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2632323" y="2441227"/>
            <a:ext cx="427166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6903987" y="2441227"/>
            <a:ext cx="45260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762000" y="3136552"/>
            <a:ext cx="1870323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2632323" y="3136552"/>
            <a:ext cx="427166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4" name="Google Shape;164;p17"/>
          <p:cNvSpPr/>
          <p:nvPr/>
        </p:nvSpPr>
        <p:spPr>
          <a:xfrm>
            <a:off x="6903987" y="3136552"/>
            <a:ext cx="45260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5" name="Google Shape;165;p17"/>
          <p:cNvSpPr/>
          <p:nvPr/>
        </p:nvSpPr>
        <p:spPr>
          <a:xfrm>
            <a:off x="762000" y="3641377"/>
            <a:ext cx="1870323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6" name="Google Shape;166;p17"/>
          <p:cNvSpPr/>
          <p:nvPr/>
        </p:nvSpPr>
        <p:spPr>
          <a:xfrm>
            <a:off x="2632323" y="3641377"/>
            <a:ext cx="427166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7" name="Google Shape;167;p17"/>
          <p:cNvSpPr/>
          <p:nvPr/>
        </p:nvSpPr>
        <p:spPr>
          <a:xfrm>
            <a:off x="6903987" y="3641377"/>
            <a:ext cx="45260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8" name="Google Shape;168;p17"/>
          <p:cNvSpPr/>
          <p:nvPr/>
        </p:nvSpPr>
        <p:spPr>
          <a:xfrm>
            <a:off x="762000" y="4336702"/>
            <a:ext cx="1870323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9" name="Google Shape;169;p17"/>
          <p:cNvSpPr/>
          <p:nvPr/>
        </p:nvSpPr>
        <p:spPr>
          <a:xfrm>
            <a:off x="2632323" y="4336702"/>
            <a:ext cx="427166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70" name="Google Shape;170;p17"/>
          <p:cNvSpPr/>
          <p:nvPr/>
        </p:nvSpPr>
        <p:spPr>
          <a:xfrm>
            <a:off x="6903987" y="4336702"/>
            <a:ext cx="45260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71" name="Google Shape;171;p17"/>
          <p:cNvSpPr/>
          <p:nvPr/>
        </p:nvSpPr>
        <p:spPr>
          <a:xfrm>
            <a:off x="762000" y="5032027"/>
            <a:ext cx="1870323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72" name="Google Shape;172;p17"/>
          <p:cNvSpPr/>
          <p:nvPr/>
        </p:nvSpPr>
        <p:spPr>
          <a:xfrm>
            <a:off x="2632323" y="5032027"/>
            <a:ext cx="427166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73" name="Google Shape;173;p17"/>
          <p:cNvSpPr/>
          <p:nvPr/>
        </p:nvSpPr>
        <p:spPr>
          <a:xfrm>
            <a:off x="6903987" y="5032027"/>
            <a:ext cx="45260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74" name="Google Shape;174;p17"/>
          <p:cNvSpPr txBox="1"/>
          <p:nvPr/>
        </p:nvSpPr>
        <p:spPr>
          <a:xfrm>
            <a:off x="762000" y="571500"/>
            <a:ext cx="5101887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Principal Organs of the UN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8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8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8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4132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8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80644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8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8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85" name="Google Shape;185;p18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6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86" name="Google Shape;186;p18"/>
          <p:cNvSpPr txBox="1"/>
          <p:nvPr/>
        </p:nvSpPr>
        <p:spPr>
          <a:xfrm>
            <a:off x="9879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UNICEF &amp; WHO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87" name="Google Shape;187;p18"/>
          <p:cNvSpPr txBox="1"/>
          <p:nvPr/>
        </p:nvSpPr>
        <p:spPr>
          <a:xfrm>
            <a:off x="10572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UNICEF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advocates for children's health, education, and safety. </a:t>
            </a: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WHO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directs international public health programs and emergency response.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88" name="Google Shape;188;p18"/>
          <p:cNvSpPr txBox="1"/>
          <p:nvPr/>
        </p:nvSpPr>
        <p:spPr>
          <a:xfrm>
            <a:off x="46391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UNESCO &amp; UNDP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89" name="Google Shape;189;p18"/>
          <p:cNvSpPr txBox="1"/>
          <p:nvPr/>
        </p:nvSpPr>
        <p:spPr>
          <a:xfrm>
            <a:off x="47084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UNESCO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protects cultural heritage and promotes education. </a:t>
            </a: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UNDP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drives economic growth and works to eradicate systemic poverty.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190" name="Google Shape;190;p18"/>
          <p:cNvSpPr txBox="1"/>
          <p:nvPr/>
        </p:nvSpPr>
        <p:spPr>
          <a:xfrm>
            <a:off x="8290303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FAO &amp; WFP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191" name="Google Shape;191;p18"/>
          <p:cNvSpPr txBox="1"/>
          <p:nvPr/>
        </p:nvSpPr>
        <p:spPr>
          <a:xfrm>
            <a:off x="83596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FAO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leads global agricultural improvements. </a:t>
            </a:r>
            <a:r>
              <a:rPr lang="en-US" sz="1125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WFP</a:t>
            </a: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delivers immediate, life-saving food aid to conflict zones and disaster areas.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192" name="Google Shape;192;p18" descr="image.png"/>
          <p:cNvPicPr preferRelativeResize="0"/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2311300" y="2746027"/>
            <a:ext cx="2667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8" descr="image.png"/>
          <p:cNvPicPr preferRelativeResize="0"/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5886301" y="2746027"/>
            <a:ext cx="4191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8" descr="image.png"/>
          <p:cNvPicPr preferRelativeResize="0"/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9537501" y="2746027"/>
            <a:ext cx="4191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8"/>
          <p:cNvSpPr txBox="1"/>
          <p:nvPr/>
        </p:nvSpPr>
        <p:spPr>
          <a:xfrm>
            <a:off x="762000" y="571500"/>
            <a:ext cx="6403144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Specialized Agencies &amp; Programs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19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9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5981700"/>
            <a:ext cx="5334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9"/>
          <p:cNvSpPr txBox="1"/>
          <p:nvPr/>
        </p:nvSpPr>
        <p:spPr>
          <a:xfrm>
            <a:off x="762000" y="571500"/>
            <a:ext cx="5600700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Global Missions &amp; Activities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  <p:pic>
        <p:nvPicPr>
          <p:cNvPr id="203" name="Google Shape;203;p19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9"/>
          <p:cNvSpPr txBox="1"/>
          <p:nvPr/>
        </p:nvSpPr>
        <p:spPr>
          <a:xfrm>
            <a:off x="762000" y="613410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05" name="Google Shape;205;p19"/>
          <p:cNvSpPr txBox="1"/>
          <p:nvPr/>
        </p:nvSpPr>
        <p:spPr>
          <a:xfrm>
            <a:off x="1095375" y="2527994"/>
            <a:ext cx="442912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Peacekeeping: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Deploying active multinational forces to buffer zones to manage post-conflict stability.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06" name="Google Shape;206;p19"/>
          <p:cNvSpPr txBox="1"/>
          <p:nvPr/>
        </p:nvSpPr>
        <p:spPr>
          <a:xfrm>
            <a:off x="1095375" y="3267075"/>
            <a:ext cx="442912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Humanitarian Aid: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Delivering emergency food, shelter, and medical support to refugees.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07" name="Google Shape;207;p19"/>
          <p:cNvSpPr txBox="1"/>
          <p:nvPr/>
        </p:nvSpPr>
        <p:spPr>
          <a:xfrm>
            <a:off x="1095375" y="4006155"/>
            <a:ext cx="442912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Climate Action: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Facilitating international treaties like the Paris Agreement to curb greenhouse gases.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208" name="Google Shape;208;p19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2547044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328612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4025205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20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0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571625" y="1979265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0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0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19" name="Google Shape;219;p20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8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20" name="Google Shape;220;p20"/>
          <p:cNvSpPr txBox="1"/>
          <p:nvPr/>
        </p:nvSpPr>
        <p:spPr>
          <a:xfrm>
            <a:off x="6381750" y="1806922"/>
            <a:ext cx="5300662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5" b="1" i="0" u="none" strike="noStrike" cap="none" dirty="0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The 17 Goals for 2030</a:t>
            </a:r>
            <a:endParaRPr dirty="0"/>
          </a:p>
        </p:txBody>
      </p:sp>
      <p:sp>
        <p:nvSpPr>
          <p:cNvPr id="221" name="Google Shape;221;p20"/>
          <p:cNvSpPr txBox="1"/>
          <p:nvPr/>
        </p:nvSpPr>
        <p:spPr>
          <a:xfrm>
            <a:off x="6381750" y="2128867"/>
            <a:ext cx="5048250" cy="8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Adopted in 2015, the SDGs represent a universal call to action to end poverty, protect the planet, and ensure prosperity for all by 2030.</a:t>
            </a:r>
            <a:endParaRPr dirty="0"/>
          </a:p>
        </p:txBody>
      </p:sp>
      <p:pic>
        <p:nvPicPr>
          <p:cNvPr id="222" name="Google Shape;222;p20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609725" y="2017365"/>
            <a:ext cx="3352800" cy="3352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0"/>
          <p:cNvSpPr txBox="1"/>
          <p:nvPr/>
        </p:nvSpPr>
        <p:spPr>
          <a:xfrm>
            <a:off x="6715125" y="3134617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 dirty="0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People:</a:t>
            </a:r>
            <a:r>
              <a:rPr lang="en-US" sz="1350" b="0" i="0" u="none" strike="noStrike" cap="none" dirty="0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Eradicate hunger and poverty; ensure health &amp; education equity.</a:t>
            </a:r>
            <a:endParaRPr dirty="0"/>
          </a:p>
        </p:txBody>
      </p:sp>
      <p:sp>
        <p:nvSpPr>
          <p:cNvPr id="224" name="Google Shape;224;p20"/>
          <p:cNvSpPr txBox="1"/>
          <p:nvPr/>
        </p:nvSpPr>
        <p:spPr>
          <a:xfrm>
            <a:off x="6715125" y="3873698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Planet: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Protect oceans, terrestrial systems, and combat climate change.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25" name="Google Shape;225;p20"/>
          <p:cNvSpPr txBox="1"/>
          <p:nvPr/>
        </p:nvSpPr>
        <p:spPr>
          <a:xfrm>
            <a:off x="6715125" y="4612778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Prosperity: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Decent work, clean energy, and sustainable infrastructure.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26" name="Google Shape;226;p20"/>
          <p:cNvSpPr txBox="1"/>
          <p:nvPr/>
        </p:nvSpPr>
        <p:spPr>
          <a:xfrm>
            <a:off x="762000" y="571500"/>
            <a:ext cx="6915551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The Sustainable Development Goals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  <p:pic>
        <p:nvPicPr>
          <p:cNvPr id="227" name="Google Shape;227;p20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6381750" y="326339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0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6381750" y="3956756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0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6381750" y="4704980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21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1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1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37" name="Google Shape;237;p21"/>
          <p:cNvSpPr txBox="1"/>
          <p:nvPr/>
        </p:nvSpPr>
        <p:spPr>
          <a:xfrm>
            <a:off x="10706100" y="6419850"/>
            <a:ext cx="723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9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38" name="Google Shape;238;p21"/>
          <p:cNvSpPr txBox="1"/>
          <p:nvPr/>
        </p:nvSpPr>
        <p:spPr>
          <a:xfrm>
            <a:off x="762000" y="2903041"/>
            <a:ext cx="5048250" cy="13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0" b="1" i="0" u="none" strike="noStrike" cap="none">
                <a:solidFill>
                  <a:srgbClr val="1D70B8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172</a:t>
            </a:r>
            <a:endParaRPr lang="en-US" sz="10500" b="1" i="0" u="none" strike="noStrike" cap="none">
              <a:solidFill>
                <a:srgbClr val="1D70B8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39" name="Google Shape;239;p21"/>
          <p:cNvSpPr txBox="1"/>
          <p:nvPr/>
        </p:nvSpPr>
        <p:spPr>
          <a:xfrm>
            <a:off x="762000" y="4236541"/>
            <a:ext cx="5048250" cy="247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475569"/>
                </a:solidFill>
                <a:latin typeface="Inter SemiBold" panose="02000503000000020004"/>
                <a:ea typeface="Inter SemiBold" panose="02000503000000020004"/>
                <a:cs typeface="Inter SemiBold" panose="02000503000000020004"/>
                <a:sym typeface="Inter SemiBold" panose="02000503000000020004"/>
              </a:rPr>
              <a:t>PEACE SETTLEMENTS</a:t>
            </a:r>
            <a:endParaRPr lang="en-US" sz="1650" b="0" i="0" u="none" strike="noStrike" cap="none">
              <a:solidFill>
                <a:srgbClr val="475569"/>
              </a:solidFill>
              <a:latin typeface="Inter SemiBold" panose="02000503000000020004"/>
              <a:ea typeface="Inter SemiBold" panose="02000503000000020004"/>
              <a:cs typeface="Inter SemiBold" panose="02000503000000020004"/>
              <a:sym typeface="Inter SemiBold" panose="02000503000000020004"/>
            </a:endParaRPr>
          </a:p>
        </p:txBody>
      </p:sp>
      <p:sp>
        <p:nvSpPr>
          <p:cNvPr id="240" name="Google Shape;240;p21"/>
          <p:cNvSpPr txBox="1"/>
          <p:nvPr/>
        </p:nvSpPr>
        <p:spPr>
          <a:xfrm>
            <a:off x="6715125" y="2447925"/>
            <a:ext cx="4714875" cy="8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Conflict Prevention: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Successfully resolved regional conflicts and prevented potential third-world escalations since 1945.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41" name="Google Shape;241;p21"/>
          <p:cNvSpPr txBox="1"/>
          <p:nvPr/>
        </p:nvSpPr>
        <p:spPr>
          <a:xfrm>
            <a:off x="6715125" y="3461295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Disease Eradication: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Led global vaccination campaigns, successfully eradicating Smallpox in 1980.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42" name="Google Shape;242;p21"/>
          <p:cNvSpPr txBox="1"/>
          <p:nvPr/>
        </p:nvSpPr>
        <p:spPr>
          <a:xfrm>
            <a:off x="6715125" y="4200376"/>
            <a:ext cx="4714875" cy="548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Humanitarian Reach:</a:t>
            </a: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 Actively feeds and assists over 100 million people across 80+ nations annually.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43" name="Google Shape;243;p21"/>
          <p:cNvSpPr txBox="1"/>
          <p:nvPr/>
        </p:nvSpPr>
        <p:spPr>
          <a:xfrm>
            <a:off x="762000" y="571500"/>
            <a:ext cx="6110607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Key Milestones &amp; Achievements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  <p:pic>
        <p:nvPicPr>
          <p:cNvPr id="244" name="Google Shape;244;p21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81750" y="246697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1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81750" y="348034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1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81750" y="4219426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22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2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2711797"/>
            <a:ext cx="5048250" cy="1963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2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381750" y="2848867"/>
            <a:ext cx="5048250" cy="1689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2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22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56" name="Google Shape;256;p22"/>
          <p:cNvSpPr txBox="1"/>
          <p:nvPr/>
        </p:nvSpPr>
        <p:spPr>
          <a:xfrm>
            <a:off x="10658475" y="6419850"/>
            <a:ext cx="7715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10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57" name="Google Shape;257;p22"/>
          <p:cNvSpPr txBox="1"/>
          <p:nvPr/>
        </p:nvSpPr>
        <p:spPr>
          <a:xfrm>
            <a:off x="1057275" y="3007072"/>
            <a:ext cx="468058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6225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5" b="1" i="0" u="none" strike="noStrike" cap="none">
                <a:solidFill>
                  <a:srgbClr val="EF4444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Political Hurdles</a:t>
            </a:r>
            <a:endParaRPr lang="en-US" sz="1405" b="1" i="0" u="none" strike="noStrike" cap="none">
              <a:solidFill>
                <a:srgbClr val="EF4444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58" name="Google Shape;258;p22"/>
          <p:cNvSpPr txBox="1"/>
          <p:nvPr/>
        </p:nvSpPr>
        <p:spPr>
          <a:xfrm>
            <a:off x="1057275" y="3283297"/>
            <a:ext cx="4457700" cy="109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veto power of the five permanent Security Council members often blocks critical humanitarian intervention, causing geopolitical gridlock during severe crises.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59" name="Google Shape;259;p22"/>
          <p:cNvSpPr txBox="1"/>
          <p:nvPr/>
        </p:nvSpPr>
        <p:spPr>
          <a:xfrm>
            <a:off x="6677025" y="3144142"/>
            <a:ext cx="468058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6225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5" b="1" i="0" u="none" strike="noStrike" cap="none">
                <a:solidFill>
                  <a:srgbClr val="F59E0B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Operational Issues</a:t>
            </a:r>
            <a:endParaRPr lang="en-US" sz="1405" b="1" i="0" u="none" strike="noStrike" cap="none">
              <a:solidFill>
                <a:srgbClr val="F59E0B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60" name="Google Shape;260;p22"/>
          <p:cNvSpPr txBox="1"/>
          <p:nvPr/>
        </p:nvSpPr>
        <p:spPr>
          <a:xfrm>
            <a:off x="6677025" y="3420367"/>
            <a:ext cx="4457700" cy="8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Ongoing funding limitations, bureaucratic overhead delays, and national sovereignty concerns restrict direct, swift enforcement of international laws.</a:t>
            </a:r>
            <a:endParaRPr lang="en-US" sz="1350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261" name="Google Shape;261;p22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1057275" y="3054697"/>
            <a:ext cx="180975" cy="178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22" descr="image.png"/>
          <p:cNvPicPr preferRelativeResize="0"/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6677025" y="3191767"/>
            <a:ext cx="180975" cy="178296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2"/>
          <p:cNvSpPr txBox="1"/>
          <p:nvPr/>
        </p:nvSpPr>
        <p:spPr>
          <a:xfrm>
            <a:off x="762000" y="571500"/>
            <a:ext cx="6289223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Inherent Challenges &amp; Criticisms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3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23" descr="image.pn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620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23" descr="image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4132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23" descr="image.png"/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8064400" y="2355502"/>
            <a:ext cx="3365450" cy="26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3" descr="image.png"/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3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74" name="Google Shape;274;p23"/>
          <p:cNvSpPr txBox="1"/>
          <p:nvPr/>
        </p:nvSpPr>
        <p:spPr>
          <a:xfrm>
            <a:off x="10687050" y="6419850"/>
            <a:ext cx="74295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11 of 13</a:t>
            </a:r>
            <a:endParaRPr lang="en-US" sz="975" b="0" i="0" u="none" strike="noStrike" cap="none">
              <a:solidFill>
                <a:srgbClr val="94A3B8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75" name="Google Shape;275;p23"/>
          <p:cNvSpPr txBox="1"/>
          <p:nvPr/>
        </p:nvSpPr>
        <p:spPr>
          <a:xfrm>
            <a:off x="9879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193 Members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76" name="Google Shape;276;p23"/>
          <p:cNvSpPr txBox="1"/>
          <p:nvPr/>
        </p:nvSpPr>
        <p:spPr>
          <a:xfrm>
            <a:off x="10572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Represents almost 100% of the world's sovereign population. Only the Vatican City and Palestine hold permanent observer status.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77" name="Google Shape;277;p23"/>
          <p:cNvSpPr txBox="1"/>
          <p:nvPr/>
        </p:nvSpPr>
        <p:spPr>
          <a:xfrm>
            <a:off x="4639102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6 Official Languages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78" name="Google Shape;278;p23"/>
          <p:cNvSpPr txBox="1"/>
          <p:nvPr/>
        </p:nvSpPr>
        <p:spPr>
          <a:xfrm>
            <a:off x="4708475" y="3831877"/>
            <a:ext cx="27749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Arabic, Chinese, English, French, Russian, and Spanish are the official working languages of all central UN forums.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79" name="Google Shape;279;p23"/>
          <p:cNvSpPr txBox="1"/>
          <p:nvPr/>
        </p:nvSpPr>
        <p:spPr>
          <a:xfrm>
            <a:off x="8290303" y="3403252"/>
            <a:ext cx="291364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F172A"/>
                </a:solidFill>
                <a:latin typeface="Poppins" panose="00000500000000000000"/>
                <a:ea typeface="Poppins" panose="00000500000000000000"/>
                <a:cs typeface="Poppins" panose="00000500000000000000"/>
                <a:sym typeface="Poppins" panose="00000500000000000000"/>
              </a:rPr>
              <a:t>International Soil</a:t>
            </a:r>
            <a:endParaRPr lang="en-US" sz="1650" b="1" i="0" u="none" strike="noStrike" cap="none">
              <a:solidFill>
                <a:srgbClr val="0F172A"/>
              </a:solidFill>
              <a:latin typeface="Poppins" panose="00000500000000000000"/>
              <a:ea typeface="Poppins" panose="00000500000000000000"/>
              <a:cs typeface="Poppins" panose="00000500000000000000"/>
              <a:sym typeface="Poppins" panose="00000500000000000000"/>
            </a:endParaRPr>
          </a:p>
        </p:txBody>
      </p:sp>
      <p:sp>
        <p:nvSpPr>
          <p:cNvPr id="280" name="Google Shape;280;p23"/>
          <p:cNvSpPr txBox="1"/>
          <p:nvPr/>
        </p:nvSpPr>
        <p:spPr>
          <a:xfrm>
            <a:off x="8359675" y="3831877"/>
            <a:ext cx="2774900" cy="642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25" b="0" i="0" u="none" strike="noStrike" cap="none">
                <a:solidFill>
                  <a:srgbClr val="475569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headquarters land in New York City is international territory, protected by its own security and official laws.</a:t>
            </a:r>
            <a:endParaRPr lang="en-US" sz="1125" b="0" i="0" u="none" strike="noStrike" cap="none">
              <a:solidFill>
                <a:srgbClr val="475569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pic>
        <p:nvPicPr>
          <p:cNvPr id="281" name="Google Shape;281;p23" descr="image.png"/>
          <p:cNvPicPr preferRelativeResize="0"/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2258913" y="2746027"/>
            <a:ext cx="371475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3" descr="image.png"/>
          <p:cNvPicPr preferRelativeResize="0"/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5833913" y="2746027"/>
            <a:ext cx="523875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23" descr="image.png"/>
          <p:cNvPicPr preferRelativeResize="0"/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9589889" y="2746027"/>
            <a:ext cx="314325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23"/>
          <p:cNvSpPr txBox="1"/>
          <p:nvPr/>
        </p:nvSpPr>
        <p:spPr>
          <a:xfrm>
            <a:off x="762000" y="571500"/>
            <a:ext cx="5866827" cy="43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0" i="0" u="none" strike="noStrike" cap="none">
                <a:solidFill>
                  <a:srgbClr val="0B1B3D"/>
                </a:solidFill>
                <a:latin typeface="Poppins SemiBold" panose="00000500000000000000"/>
                <a:ea typeface="Poppins SemiBold" panose="00000500000000000000"/>
                <a:cs typeface="Poppins SemiBold" panose="00000500000000000000"/>
                <a:sym typeface="Poppins SemiBold" panose="00000500000000000000"/>
              </a:rPr>
              <a:t>Interesting Facts About the UN</a:t>
            </a:r>
            <a:endParaRPr lang="en-US" sz="2850" b="0" i="0" u="none" strike="noStrike" cap="none">
              <a:solidFill>
                <a:srgbClr val="0B1B3D"/>
              </a:solidFill>
              <a:latin typeface="Poppins SemiBold" panose="00000500000000000000"/>
              <a:ea typeface="Poppins SemiBold" panose="00000500000000000000"/>
              <a:cs typeface="Poppins SemiBold" panose="00000500000000000000"/>
              <a:sym typeface="Poppins SemiBold" panose="0000050000000000000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B3D">
            <a:alpha val="15000"/>
          </a:srgbClr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24" descr="image.pn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762000" y="6267450"/>
            <a:ext cx="10668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24"/>
          <p:cNvSpPr txBox="1"/>
          <p:nvPr/>
        </p:nvSpPr>
        <p:spPr>
          <a:xfrm>
            <a:off x="762000" y="6419850"/>
            <a:ext cx="27527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64748B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The United Nations (UN) — Educational Series</a:t>
            </a:r>
            <a:endParaRPr lang="en-US" sz="975" b="0" i="0" u="none" strike="noStrike" cap="none">
              <a:solidFill>
                <a:srgbClr val="64748B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92" name="Google Shape;292;p24"/>
          <p:cNvSpPr txBox="1"/>
          <p:nvPr/>
        </p:nvSpPr>
        <p:spPr>
          <a:xfrm>
            <a:off x="10658475" y="6419850"/>
            <a:ext cx="771525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5" b="0" i="0" u="none" strike="noStrike" cap="none">
                <a:solidFill>
                  <a:srgbClr val="64748B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Slide 12 of 13</a:t>
            </a:r>
            <a:endParaRPr lang="en-US" sz="975" b="0" i="0" u="none" strike="noStrike" cap="none">
              <a:solidFill>
                <a:srgbClr val="64748B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93" name="Google Shape;293;p24"/>
          <p:cNvSpPr txBox="1"/>
          <p:nvPr/>
        </p:nvSpPr>
        <p:spPr>
          <a:xfrm>
            <a:off x="1943100" y="3357812"/>
            <a:ext cx="8305800" cy="947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1" u="none" strike="noStrike" cap="none" dirty="0">
                <a:solidFill>
                  <a:srgbClr val="F8FAFC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"The UN was not created to take mankind to heaven, but to save humanity from hell."</a:t>
            </a:r>
            <a:endParaRPr sz="2200" b="1" i="1" dirty="0"/>
          </a:p>
        </p:txBody>
      </p:sp>
      <p:sp>
        <p:nvSpPr>
          <p:cNvPr id="294" name="Google Shape;294;p24"/>
          <p:cNvSpPr txBox="1"/>
          <p:nvPr/>
        </p:nvSpPr>
        <p:spPr>
          <a:xfrm>
            <a:off x="3848100" y="4620208"/>
            <a:ext cx="4495800" cy="169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 dirty="0">
                <a:solidFill>
                  <a:srgbClr val="93C5FD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— Dag Hammarskjöld, 2nd UN Secretary-General</a:t>
            </a:r>
            <a:endParaRPr sz="1100" dirty="0"/>
          </a:p>
        </p:txBody>
      </p:sp>
      <p:sp>
        <p:nvSpPr>
          <p:cNvPr id="295" name="Google Shape;295;p24"/>
          <p:cNvSpPr txBox="1"/>
          <p:nvPr/>
        </p:nvSpPr>
        <p:spPr>
          <a:xfrm>
            <a:off x="1562100" y="5211520"/>
            <a:ext cx="90678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50" b="0" i="0" u="none" strike="noStrike" cap="none" dirty="0">
                <a:solidFill>
                  <a:srgbClr val="94A3B8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A vital global bridge fostering multilateral diplomacy, humanitarian assistance, and common planetary goals.</a:t>
            </a:r>
            <a:endParaRPr sz="1250" dirty="0"/>
          </a:p>
        </p:txBody>
      </p:sp>
      <p:sp>
        <p:nvSpPr>
          <p:cNvPr id="296" name="Google Shape;296;p24"/>
          <p:cNvSpPr txBox="1"/>
          <p:nvPr/>
        </p:nvSpPr>
        <p:spPr>
          <a:xfrm>
            <a:off x="1466850" y="2480369"/>
            <a:ext cx="400050" cy="1038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50" b="0" i="0" u="none" strike="noStrike" cap="none">
                <a:solidFill>
                  <a:srgbClr val="3B82F6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"</a:t>
            </a:r>
            <a:endParaRPr lang="en-US" sz="6750" b="0" i="0" u="none" strike="noStrike" cap="none">
              <a:solidFill>
                <a:srgbClr val="3B82F6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97" name="Google Shape;297;p24"/>
          <p:cNvSpPr txBox="1"/>
          <p:nvPr/>
        </p:nvSpPr>
        <p:spPr>
          <a:xfrm>
            <a:off x="10325100" y="3303091"/>
            <a:ext cx="400050" cy="1038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50" b="0" i="0" u="none" strike="noStrike" cap="none">
                <a:solidFill>
                  <a:srgbClr val="3B82F6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"</a:t>
            </a:r>
            <a:endParaRPr lang="en-US" sz="6750" b="0" i="0" u="none" strike="noStrike" cap="none">
              <a:solidFill>
                <a:srgbClr val="3B82F6"/>
              </a:solidFill>
              <a:latin typeface="Inter" panose="02000503000000020004"/>
              <a:ea typeface="Inter" panose="02000503000000020004"/>
              <a:cs typeface="Inter" panose="02000503000000020004"/>
              <a:sym typeface="Inter" panose="02000503000000020004"/>
            </a:endParaRPr>
          </a:p>
        </p:txBody>
      </p:sp>
      <p:sp>
        <p:nvSpPr>
          <p:cNvPr id="2" name="Google Shape;293;p24"/>
          <p:cNvSpPr txBox="1"/>
          <p:nvPr/>
        </p:nvSpPr>
        <p:spPr>
          <a:xfrm>
            <a:off x="1940052" y="1745420"/>
            <a:ext cx="830580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0" i="0" u="none" strike="noStrike" cap="none" dirty="0">
                <a:solidFill>
                  <a:srgbClr val="F8FAFC"/>
                </a:solidFill>
                <a:latin typeface="Inter" panose="02000503000000020004"/>
                <a:ea typeface="Inter" panose="02000503000000020004"/>
                <a:cs typeface="Inter" panose="02000503000000020004"/>
                <a:sym typeface="Inter" panose="02000503000000020004"/>
              </a:rPr>
              <a:t>THANKS FOR LISTENING!</a:t>
            </a:r>
            <a:endParaRPr sz="5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5253</Words>
  <Application>WPS Presentation</Application>
  <PresentationFormat>Widescreen</PresentationFormat>
  <Paragraphs>208</Paragraphs>
  <Slides>12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Arial</vt:lpstr>
      <vt:lpstr>SimSun</vt:lpstr>
      <vt:lpstr>Wingdings</vt:lpstr>
      <vt:lpstr>Arial</vt:lpstr>
      <vt:lpstr>Calibri</vt:lpstr>
      <vt:lpstr>Poppins</vt:lpstr>
      <vt:lpstr>Inter</vt:lpstr>
      <vt:lpstr>Poppins SemiBold</vt:lpstr>
      <vt:lpstr>Inter SemiBold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PRESTON MEDIA DISP</cp:lastModifiedBy>
  <cp:revision>3</cp:revision>
  <dcterms:created xsi:type="dcterms:W3CDTF">2026-05-28T15:28:29Z</dcterms:created>
  <dcterms:modified xsi:type="dcterms:W3CDTF">2026-05-28T15:39:46Z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1033-12.1.0.26372</vt:lpwstr>
  </property>
  <property fmtid="{D5CDD505-2E9C-101B-9397-08002B2CF9AE}" pid="3" name="ICV">
    <vt:lpwstr>AE0CED4D3B434F829CFBCB7063972A1D_13</vt:lpwstr>
  </property>
</Properties>
</file>